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8" r:id="rId6"/>
    <p:sldId id="259" r:id="rId7"/>
    <p:sldId id="264" r:id="rId8"/>
    <p:sldId id="265"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A006B1-62F6-491F-B77E-86634B6079AF}"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324545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006B1-62F6-491F-B77E-86634B6079AF}"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273570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006B1-62F6-491F-B77E-86634B6079AF}"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332487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006B1-62F6-491F-B77E-86634B6079AF}"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43989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A006B1-62F6-491F-B77E-86634B6079AF}"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38621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A006B1-62F6-491F-B77E-86634B6079AF}"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154637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A006B1-62F6-491F-B77E-86634B6079AF}" type="datetimeFigureOut">
              <a:rPr lang="en-US" smtClean="0"/>
              <a:t>5/20/2018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39725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A006B1-62F6-491F-B77E-86634B6079AF}" type="datetimeFigureOut">
              <a:rPr lang="en-US" smtClean="0"/>
              <a:t>5/20/2018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265727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006B1-62F6-491F-B77E-86634B6079AF}" type="datetimeFigureOut">
              <a:rPr lang="en-US" smtClean="0"/>
              <a:t>5/20/2018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197989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A006B1-62F6-491F-B77E-86634B6079AF}"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266769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A006B1-62F6-491F-B77E-86634B6079AF}"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6F045-DCAE-427E-BE05-8A1FB6BB6B86}" type="slidenum">
              <a:rPr lang="en-US" smtClean="0"/>
              <a:t>‹#›</a:t>
            </a:fld>
            <a:endParaRPr lang="en-US"/>
          </a:p>
        </p:txBody>
      </p:sp>
    </p:spTree>
    <p:extLst>
      <p:ext uri="{BB962C8B-B14F-4D97-AF65-F5344CB8AC3E}">
        <p14:creationId xmlns:p14="http://schemas.microsoft.com/office/powerpoint/2010/main" val="98898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006B1-62F6-491F-B77E-86634B6079AF}" type="datetimeFigureOut">
              <a:rPr lang="en-US" smtClean="0"/>
              <a:t>5/20/2018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6F045-DCAE-427E-BE05-8A1FB6BB6B86}" type="slidenum">
              <a:rPr lang="en-US" smtClean="0"/>
              <a:t>‹#›</a:t>
            </a:fld>
            <a:endParaRPr lang="en-US"/>
          </a:p>
        </p:txBody>
      </p:sp>
    </p:spTree>
    <p:extLst>
      <p:ext uri="{BB962C8B-B14F-4D97-AF65-F5344CB8AC3E}">
        <p14:creationId xmlns:p14="http://schemas.microsoft.com/office/powerpoint/2010/main" val="288060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dw@dwhopper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dw@dwhoppers.com"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4717" y="380610"/>
            <a:ext cx="5069272" cy="1323716"/>
          </a:xfrm>
        </p:spPr>
        <p:txBody>
          <a:bodyPr>
            <a:normAutofit fontScale="90000"/>
          </a:bodyPr>
          <a:lstStyle/>
          <a:p>
            <a:r>
              <a:rPr lang="en-US" dirty="0"/>
              <a:t>DW Hoppers</a:t>
            </a:r>
            <a:br>
              <a:rPr lang="en-US" dirty="0"/>
            </a:br>
            <a:r>
              <a:rPr lang="en-US" sz="3600" b="1" i="1" dirty="0"/>
              <a:t>Keep it Clean-Keep it Simple</a:t>
            </a:r>
          </a:p>
        </p:txBody>
      </p:sp>
      <p:sp>
        <p:nvSpPr>
          <p:cNvPr id="3" name="Subtitle 2"/>
          <p:cNvSpPr>
            <a:spLocks noGrp="1"/>
          </p:cNvSpPr>
          <p:nvPr>
            <p:ph type="subTitle" idx="1"/>
          </p:nvPr>
        </p:nvSpPr>
        <p:spPr>
          <a:xfrm>
            <a:off x="3865859" y="1810152"/>
            <a:ext cx="8019011" cy="3126361"/>
          </a:xfrm>
        </p:spPr>
        <p:txBody>
          <a:bodyPr>
            <a:normAutofit fontScale="85000" lnSpcReduction="20000"/>
          </a:bodyPr>
          <a:lstStyle/>
          <a:p>
            <a:pPr algn="l"/>
            <a:r>
              <a:rPr lang="en-US" sz="2800" dirty="0"/>
              <a:t>Eliminate Material Handling Challenges Such as:</a:t>
            </a:r>
          </a:p>
          <a:p>
            <a:pPr marL="342900" indent="-342900" algn="l">
              <a:buFont typeface="Arial" panose="020B0604020202020204" pitchFamily="34" charset="0"/>
              <a:buChar char="•"/>
            </a:pPr>
            <a:r>
              <a:rPr lang="en-US" dirty="0"/>
              <a:t>Contamination</a:t>
            </a:r>
          </a:p>
          <a:p>
            <a:pPr marL="342900" indent="-342900" algn="l">
              <a:buFont typeface="Arial" panose="020B0604020202020204" pitchFamily="34" charset="0"/>
              <a:buChar char="•"/>
            </a:pPr>
            <a:r>
              <a:rPr lang="en-US" dirty="0"/>
              <a:t>Storage of Color and Different Resin Types</a:t>
            </a:r>
          </a:p>
          <a:p>
            <a:pPr marL="342900" indent="-342900" algn="l">
              <a:buFont typeface="Arial" panose="020B0604020202020204" pitchFamily="34" charset="0"/>
              <a:buChar char="•"/>
            </a:pPr>
            <a:r>
              <a:rPr lang="en-US" dirty="0"/>
              <a:t>Dust Control from Regrind</a:t>
            </a:r>
          </a:p>
          <a:p>
            <a:pPr marL="342900" indent="-342900" algn="l">
              <a:buFont typeface="Arial" panose="020B0604020202020204" pitchFamily="34" charset="0"/>
              <a:buChar char="•"/>
            </a:pPr>
            <a:r>
              <a:rPr lang="en-US" dirty="0"/>
              <a:t>Housekeeping and Space Saving</a:t>
            </a:r>
          </a:p>
          <a:p>
            <a:pPr marL="342900" indent="-342900" algn="l">
              <a:buFont typeface="Arial" panose="020B0604020202020204" pitchFamily="34" charset="0"/>
              <a:buChar char="•"/>
            </a:pPr>
            <a:r>
              <a:rPr lang="en-US" dirty="0"/>
              <a:t>Increase Equipment Efficiency </a:t>
            </a:r>
          </a:p>
          <a:p>
            <a:pPr marL="342900" indent="-342900" algn="l">
              <a:buFont typeface="Arial" panose="020B0604020202020204" pitchFamily="34" charset="0"/>
              <a:buChar char="•"/>
            </a:pPr>
            <a:r>
              <a:rPr lang="en-US" dirty="0"/>
              <a:t>Decrease Downtime</a:t>
            </a:r>
          </a:p>
          <a:p>
            <a:pPr marL="342900" indent="-342900" algn="l">
              <a:buFont typeface="Arial" panose="020B0604020202020204" pitchFamily="34" charset="0"/>
              <a:buChar char="•"/>
            </a:pPr>
            <a:r>
              <a:rPr lang="en-US" dirty="0"/>
              <a:t>Eliminate Waste and Decrease Scrap</a:t>
            </a:r>
          </a:p>
          <a:p>
            <a:pPr marL="342900" indent="-342900" algn="l">
              <a:buFont typeface="Arial" panose="020B0604020202020204" pitchFamily="34" charset="0"/>
              <a:buChar char="•"/>
            </a:pPr>
            <a:r>
              <a:rPr lang="en-US" dirty="0"/>
              <a:t>Safer and Ergonomic Work Environment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905" y="141514"/>
            <a:ext cx="2863552" cy="9808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36" y="816699"/>
            <a:ext cx="3167149" cy="5570677"/>
          </a:xfrm>
          <a:prstGeom prst="rect">
            <a:avLst/>
          </a:prstGeom>
          <a:noFill/>
          <a:ln>
            <a:noFill/>
          </a:ln>
        </p:spPr>
      </p:pic>
      <p:sp>
        <p:nvSpPr>
          <p:cNvPr id="7" name="TextBox 6"/>
          <p:cNvSpPr txBox="1"/>
          <p:nvPr/>
        </p:nvSpPr>
        <p:spPr>
          <a:xfrm>
            <a:off x="4181302" y="6355635"/>
            <a:ext cx="5818909" cy="369332"/>
          </a:xfrm>
          <a:prstGeom prst="rect">
            <a:avLst/>
          </a:prstGeom>
          <a:noFill/>
        </p:spPr>
        <p:txBody>
          <a:bodyPr wrap="square" rtlCol="0">
            <a:spAutoFit/>
          </a:bodyPr>
          <a:lstStyle/>
          <a:p>
            <a:r>
              <a:rPr lang="en-US" dirty="0"/>
              <a:t>Contact: </a:t>
            </a:r>
            <a:r>
              <a:rPr lang="en-US" dirty="0">
                <a:hlinkClick r:id="rId4"/>
              </a:rPr>
              <a:t>dw@dwhoppers.com</a:t>
            </a:r>
            <a:r>
              <a:rPr lang="en-US" dirty="0"/>
              <a:t>  Phone: 859-466-5065 </a:t>
            </a:r>
          </a:p>
        </p:txBody>
      </p:sp>
      <p:sp>
        <p:nvSpPr>
          <p:cNvPr id="8" name="TextBox 7"/>
          <p:cNvSpPr txBox="1"/>
          <p:nvPr/>
        </p:nvSpPr>
        <p:spPr>
          <a:xfrm>
            <a:off x="3884814" y="5042339"/>
            <a:ext cx="8035637" cy="923330"/>
          </a:xfrm>
          <a:prstGeom prst="rect">
            <a:avLst/>
          </a:prstGeom>
          <a:noFill/>
        </p:spPr>
        <p:txBody>
          <a:bodyPr wrap="square" rtlCol="0">
            <a:spAutoFit/>
          </a:bodyPr>
          <a:lstStyle/>
          <a:p>
            <a:r>
              <a:rPr lang="en-US" dirty="0"/>
              <a:t>Our Vacuum Hoppers are easily installed and take the place of traditional cardboard gaylords. Most Facilities have upgraded to our hoppers with little to no additional installation costs. </a:t>
            </a:r>
          </a:p>
        </p:txBody>
      </p:sp>
    </p:spTree>
    <p:extLst>
      <p:ext uri="{BB962C8B-B14F-4D97-AF65-F5344CB8AC3E}">
        <p14:creationId xmlns:p14="http://schemas.microsoft.com/office/powerpoint/2010/main" val="216663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496"/>
            <a:ext cx="10515600" cy="1325563"/>
          </a:xfrm>
        </p:spPr>
        <p:txBody>
          <a:bodyPr>
            <a:normAutofit/>
          </a:bodyPr>
          <a:lstStyle/>
          <a:p>
            <a:pPr algn="ctr"/>
            <a:r>
              <a:rPr lang="en-US" sz="7200" b="1" u="sng" dirty="0"/>
              <a:t>About Our Product</a:t>
            </a:r>
          </a:p>
        </p:txBody>
      </p:sp>
      <p:sp>
        <p:nvSpPr>
          <p:cNvPr id="3" name="Content Placeholder 2"/>
          <p:cNvSpPr>
            <a:spLocks noGrp="1"/>
          </p:cNvSpPr>
          <p:nvPr>
            <p:ph idx="1"/>
          </p:nvPr>
        </p:nvSpPr>
        <p:spPr>
          <a:xfrm>
            <a:off x="696883" y="2316076"/>
            <a:ext cx="4947458" cy="4351338"/>
          </a:xfrm>
        </p:spPr>
        <p:txBody>
          <a:bodyPr>
            <a:normAutofit/>
          </a:bodyPr>
          <a:lstStyle/>
          <a:p>
            <a:pPr marL="0" indent="0">
              <a:buNone/>
            </a:pPr>
            <a:r>
              <a:rPr lang="en-US" sz="2400" dirty="0"/>
              <a:t>At DW Hoppers, we know and understand the daily challenges facing Plastics Manufacturers and their material handling needs. Our hoppers have been designed and field tested by a variety of plastics manufacturers in various settings and applications. Let DW Hoppers start saving you TIME and MONEY today and start using the technology that your competitors are already using.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905" y="141514"/>
            <a:ext cx="2863552" cy="980849"/>
          </a:xfrm>
          <a:prstGeom prst="rect">
            <a:avLst/>
          </a:prstGeom>
        </p:spPr>
      </p:pic>
      <p:sp>
        <p:nvSpPr>
          <p:cNvPr id="5" name="TextBox 4"/>
          <p:cNvSpPr txBox="1"/>
          <p:nvPr/>
        </p:nvSpPr>
        <p:spPr>
          <a:xfrm>
            <a:off x="5885411" y="1636804"/>
            <a:ext cx="6109855" cy="5139869"/>
          </a:xfrm>
          <a:prstGeom prst="rect">
            <a:avLst/>
          </a:prstGeom>
          <a:noFill/>
        </p:spPr>
        <p:txBody>
          <a:bodyPr wrap="square" rtlCol="0">
            <a:spAutoFit/>
          </a:bodyPr>
          <a:lstStyle/>
          <a:p>
            <a:r>
              <a:rPr lang="en-US" sz="4000" dirty="0"/>
              <a:t>Features:</a:t>
            </a:r>
          </a:p>
          <a:p>
            <a:pPr marL="285750" indent="-285750">
              <a:buFont typeface="Arial" panose="020B0604020202020204" pitchFamily="34" charset="0"/>
              <a:buChar char="•"/>
            </a:pPr>
            <a:r>
              <a:rPr lang="en-US" dirty="0"/>
              <a:t>Hoppers can be moved and stacked up to 3 high via fork truck, saving you valuable floor space.</a:t>
            </a:r>
          </a:p>
          <a:p>
            <a:pPr marL="285750" indent="-285750">
              <a:buFont typeface="Arial" panose="020B0604020202020204" pitchFamily="34" charset="0"/>
              <a:buChar char="•"/>
            </a:pPr>
            <a:r>
              <a:rPr lang="en-US" dirty="0"/>
              <a:t>Available with vacuum line attachment or slide gate</a:t>
            </a:r>
          </a:p>
          <a:p>
            <a:pPr marL="285750" indent="-285750">
              <a:buFont typeface="Arial" panose="020B0604020202020204" pitchFamily="34" charset="0"/>
              <a:buChar char="•"/>
            </a:pPr>
            <a:r>
              <a:rPr lang="en-US" dirty="0"/>
              <a:t>Semi-Transparent hopper allows for visual level indication.</a:t>
            </a:r>
          </a:p>
          <a:p>
            <a:pPr marL="285750" indent="-285750">
              <a:buFont typeface="Arial" panose="020B0604020202020204" pitchFamily="34" charset="0"/>
              <a:buChar char="•"/>
            </a:pPr>
            <a:r>
              <a:rPr lang="en-US" dirty="0"/>
              <a:t>Removable Lid prevents contamination.</a:t>
            </a:r>
          </a:p>
          <a:p>
            <a:pPr marL="285750" indent="-285750">
              <a:buFont typeface="Arial" panose="020B0604020202020204" pitchFamily="34" charset="0"/>
              <a:buChar char="•"/>
            </a:pPr>
            <a:r>
              <a:rPr lang="en-US" dirty="0"/>
              <a:t>Color Coded bases allow for easy inventory of materials.</a:t>
            </a:r>
          </a:p>
          <a:p>
            <a:pPr marL="285750" indent="-285750">
              <a:buFont typeface="Arial" panose="020B0604020202020204" pitchFamily="34" charset="0"/>
              <a:buChar char="•"/>
            </a:pPr>
            <a:r>
              <a:rPr lang="en-US" dirty="0"/>
              <a:t>Eliminates dust, spills and cross contamination.</a:t>
            </a:r>
          </a:p>
          <a:p>
            <a:pPr marL="285750" indent="-285750">
              <a:buFont typeface="Arial" panose="020B0604020202020204" pitchFamily="34" charset="0"/>
              <a:buChar char="•"/>
            </a:pPr>
            <a:r>
              <a:rPr lang="en-US" dirty="0"/>
              <a:t>Comparable size and capacity of traditional cardboard Gaylord bins</a:t>
            </a:r>
          </a:p>
          <a:p>
            <a:pPr marL="285750" indent="-285750">
              <a:buFont typeface="Arial" panose="020B0604020202020204" pitchFamily="34" charset="0"/>
              <a:buChar char="•"/>
            </a:pPr>
            <a:r>
              <a:rPr lang="en-US" dirty="0"/>
              <a:t>Cone shaped bottom ensure all material is used up, leaving no waste at bottom</a:t>
            </a:r>
          </a:p>
          <a:p>
            <a:pPr marL="285750" indent="-285750">
              <a:buFont typeface="Arial" panose="020B0604020202020204" pitchFamily="34" charset="0"/>
              <a:buChar char="•"/>
            </a:pPr>
            <a:r>
              <a:rPr lang="en-US" dirty="0"/>
              <a:t>Made of Durable long lasting material</a:t>
            </a:r>
          </a:p>
          <a:p>
            <a:pPr marL="285750" indent="-285750">
              <a:buFont typeface="Arial" panose="020B0604020202020204" pitchFamily="34" charset="0"/>
              <a:buChar char="•"/>
            </a:pPr>
            <a:r>
              <a:rPr lang="en-US" dirty="0"/>
              <a:t>Easy to clean and reusable</a:t>
            </a:r>
          </a:p>
          <a:p>
            <a:pPr marL="285750" indent="-285750">
              <a:buFont typeface="Arial" panose="020B0604020202020204" pitchFamily="34" charset="0"/>
              <a:buChar char="•"/>
            </a:pPr>
            <a:r>
              <a:rPr lang="en-US" dirty="0"/>
              <a:t>ROI in as little as 16 months</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2334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6291" y="232756"/>
            <a:ext cx="8894618" cy="1107996"/>
          </a:xfrm>
          <a:prstGeom prst="rect">
            <a:avLst/>
          </a:prstGeom>
          <a:noFill/>
        </p:spPr>
        <p:txBody>
          <a:bodyPr wrap="square" rtlCol="0">
            <a:spAutoFit/>
          </a:bodyPr>
          <a:lstStyle/>
          <a:p>
            <a:r>
              <a:rPr lang="en-US" sz="6600" b="1" u="sng" dirty="0"/>
              <a:t>Current System Flaws</a:t>
            </a:r>
          </a:p>
        </p:txBody>
      </p:sp>
      <p:sp>
        <p:nvSpPr>
          <p:cNvPr id="4" name="TextBox 3"/>
          <p:cNvSpPr txBox="1"/>
          <p:nvPr/>
        </p:nvSpPr>
        <p:spPr>
          <a:xfrm>
            <a:off x="266007" y="1421476"/>
            <a:ext cx="5469775" cy="5509200"/>
          </a:xfrm>
          <a:prstGeom prst="rect">
            <a:avLst/>
          </a:prstGeom>
          <a:noFill/>
        </p:spPr>
        <p:txBody>
          <a:bodyPr wrap="square" rtlCol="0">
            <a:spAutoFit/>
          </a:bodyPr>
          <a:lstStyle/>
          <a:p>
            <a:r>
              <a:rPr lang="en-US" sz="1600" b="1" dirty="0"/>
              <a:t>Safety and Ergonomics</a:t>
            </a:r>
          </a:p>
          <a:p>
            <a:pPr marL="742950" lvl="1" indent="-285750">
              <a:buFont typeface="Arial" panose="020B0604020202020204" pitchFamily="34" charset="0"/>
              <a:buChar char="•"/>
            </a:pPr>
            <a:r>
              <a:rPr lang="en-US" sz="1600" dirty="0"/>
              <a:t>Trash cans or tubs and buckets are overfilled by personnel and exceed maximum lift weight</a:t>
            </a:r>
          </a:p>
          <a:p>
            <a:pPr marL="742950" lvl="1" indent="-285750">
              <a:buFont typeface="Arial" panose="020B0604020202020204" pitchFamily="34" charset="0"/>
              <a:buChar char="•"/>
            </a:pPr>
            <a:r>
              <a:rPr lang="en-US" sz="1600" dirty="0"/>
              <a:t>Team Lift is commonly used but still exceeds weight limit</a:t>
            </a:r>
          </a:p>
          <a:p>
            <a:pPr marL="742950" lvl="1" indent="-285750">
              <a:buFont typeface="Arial" panose="020B0604020202020204" pitchFamily="34" charset="0"/>
              <a:buChar char="•"/>
            </a:pPr>
            <a:r>
              <a:rPr lang="en-US" sz="1600" dirty="0"/>
              <a:t>Potential risk for back injury or muscle strain</a:t>
            </a:r>
          </a:p>
          <a:p>
            <a:pPr marL="742950" lvl="1" indent="-285750">
              <a:buFont typeface="Arial" panose="020B0604020202020204" pitchFamily="34" charset="0"/>
              <a:buChar char="•"/>
            </a:pPr>
            <a:r>
              <a:rPr lang="en-US" sz="1600" dirty="0"/>
              <a:t>Resin/Regrind commonly spills on floor causing slip hazard for personnel</a:t>
            </a:r>
          </a:p>
          <a:p>
            <a:r>
              <a:rPr lang="en-US" sz="1600" b="1" dirty="0"/>
              <a:t>Contamination Risk</a:t>
            </a:r>
          </a:p>
          <a:p>
            <a:pPr marL="742950" lvl="1" indent="-285750">
              <a:buFont typeface="Arial" panose="020B0604020202020204" pitchFamily="34" charset="0"/>
              <a:buChar char="•"/>
            </a:pPr>
            <a:r>
              <a:rPr lang="en-US" sz="1600" dirty="0"/>
              <a:t>Gaylords can become contaminated with dust or debris during setup, when being filled, or while sitting for lengths of time with tops or caps that are not secure</a:t>
            </a:r>
          </a:p>
          <a:p>
            <a:pPr marL="742950" lvl="1" indent="-285750">
              <a:buFont typeface="Arial" panose="020B0604020202020204" pitchFamily="34" charset="0"/>
              <a:buChar char="•"/>
            </a:pPr>
            <a:r>
              <a:rPr lang="en-US" sz="1600" dirty="0"/>
              <a:t>Cardboard pieces or dust in Blow Molding room</a:t>
            </a:r>
          </a:p>
          <a:p>
            <a:pPr marL="742950" lvl="1" indent="-285750">
              <a:buFont typeface="Arial" panose="020B0604020202020204" pitchFamily="34" charset="0"/>
              <a:buChar char="•"/>
            </a:pPr>
            <a:r>
              <a:rPr lang="en-US" sz="1600" dirty="0"/>
              <a:t>Different Plant personnel adding regrind to these bins over 3 shifts</a:t>
            </a:r>
          </a:p>
          <a:p>
            <a:pPr marL="742950" lvl="1" indent="-285750">
              <a:buFont typeface="Arial" panose="020B0604020202020204" pitchFamily="34" charset="0"/>
              <a:buChar char="•"/>
            </a:pPr>
            <a:r>
              <a:rPr lang="en-US" sz="1600" dirty="0"/>
              <a:t>Materials of different types can become mixed together</a:t>
            </a:r>
          </a:p>
          <a:p>
            <a:pPr marL="742950" lvl="1" indent="-285750">
              <a:buFont typeface="Arial" panose="020B0604020202020204" pitchFamily="34" charset="0"/>
              <a:buChar char="•"/>
            </a:pPr>
            <a:r>
              <a:rPr lang="en-US" sz="1600" dirty="0"/>
              <a:t>White regrind inadvertently mixed with natural regrind</a:t>
            </a:r>
          </a:p>
          <a:p>
            <a:pPr marL="742950" lvl="1" indent="-285750">
              <a:buFont typeface="Arial" panose="020B0604020202020204" pitchFamily="34" charset="0"/>
              <a:buChar char="•"/>
            </a:pPr>
            <a:r>
              <a:rPr lang="en-US" sz="1600" dirty="0"/>
              <a:t>Vacuum wands need regular adjustment when material gets low or wand becomes clogged, top of bin must be uncovered to do this.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058159" y="1701366"/>
            <a:ext cx="2154976" cy="16162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81238" y="2263805"/>
            <a:ext cx="4497184" cy="33279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749125" y="3960036"/>
            <a:ext cx="2532936" cy="189970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4905" y="141514"/>
            <a:ext cx="2863552" cy="980849"/>
          </a:xfrm>
          <a:prstGeom prst="rect">
            <a:avLst/>
          </a:prstGeom>
        </p:spPr>
      </p:pic>
    </p:spTree>
    <p:extLst>
      <p:ext uri="{BB962C8B-B14F-4D97-AF65-F5344CB8AC3E}">
        <p14:creationId xmlns:p14="http://schemas.microsoft.com/office/powerpoint/2010/main" val="3585691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905" y="141514"/>
            <a:ext cx="2863552" cy="980849"/>
          </a:xfrm>
          <a:prstGeom prst="rect">
            <a:avLst/>
          </a:prstGeom>
        </p:spPr>
      </p:pic>
      <p:sp>
        <p:nvSpPr>
          <p:cNvPr id="3" name="TextBox 2"/>
          <p:cNvSpPr txBox="1"/>
          <p:nvPr/>
        </p:nvSpPr>
        <p:spPr>
          <a:xfrm>
            <a:off x="2769714" y="407323"/>
            <a:ext cx="7946967" cy="1107996"/>
          </a:xfrm>
          <a:prstGeom prst="rect">
            <a:avLst/>
          </a:prstGeom>
          <a:noFill/>
        </p:spPr>
        <p:txBody>
          <a:bodyPr wrap="square" rtlCol="0">
            <a:spAutoFit/>
          </a:bodyPr>
          <a:lstStyle/>
          <a:p>
            <a:r>
              <a:rPr lang="en-US" sz="6600" b="1" u="sng" dirty="0"/>
              <a:t>How It Works</a:t>
            </a:r>
          </a:p>
        </p:txBody>
      </p:sp>
      <p:sp>
        <p:nvSpPr>
          <p:cNvPr id="4" name="TextBox 3"/>
          <p:cNvSpPr txBox="1"/>
          <p:nvPr/>
        </p:nvSpPr>
        <p:spPr>
          <a:xfrm>
            <a:off x="714895" y="2369127"/>
            <a:ext cx="4680065" cy="4247317"/>
          </a:xfrm>
          <a:prstGeom prst="rect">
            <a:avLst/>
          </a:prstGeom>
          <a:noFill/>
        </p:spPr>
        <p:txBody>
          <a:bodyPr wrap="square" rtlCol="0">
            <a:spAutoFit/>
          </a:bodyPr>
          <a:lstStyle/>
          <a:p>
            <a:pPr marL="285750" indent="-285750">
              <a:buFont typeface="Arial" panose="020B0604020202020204" pitchFamily="34" charset="0"/>
              <a:buChar char="•"/>
            </a:pPr>
            <a:r>
              <a:rPr lang="en-US" dirty="0"/>
              <a:t>Hoppers connect to existing material systems via 3” Vacuum port on bottom of hopper.</a:t>
            </a:r>
          </a:p>
          <a:p>
            <a:pPr marL="285750" indent="-285750">
              <a:buFont typeface="Arial" panose="020B0604020202020204" pitchFamily="34" charset="0"/>
              <a:buChar char="•"/>
            </a:pPr>
            <a:r>
              <a:rPr lang="en-US" dirty="0"/>
              <a:t>Stack Hoppers up to 3 high. Bottom hopper has vacuum port, top 2 have slide gate. </a:t>
            </a:r>
          </a:p>
          <a:p>
            <a:pPr marL="285750" indent="-285750">
              <a:buFont typeface="Arial" panose="020B0604020202020204" pitchFamily="34" charset="0"/>
              <a:buChar char="•"/>
            </a:pPr>
            <a:r>
              <a:rPr lang="en-US" dirty="0"/>
              <a:t>Monitor material level through transparent hopper walls.</a:t>
            </a:r>
          </a:p>
          <a:p>
            <a:pPr marL="285750" indent="-285750">
              <a:buFont typeface="Arial" panose="020B0604020202020204" pitchFamily="34" charset="0"/>
              <a:buChar char="•"/>
            </a:pPr>
            <a:r>
              <a:rPr lang="en-US" dirty="0"/>
              <a:t>When bottom hopper empties, open hatch on hopper lid, then open slide gate to gravity feed material from top to bottom without spills or contamination risk.</a:t>
            </a:r>
          </a:p>
          <a:p>
            <a:pPr marL="285750" indent="-285750">
              <a:buFont typeface="Arial" panose="020B0604020202020204" pitchFamily="34" charset="0"/>
              <a:buChar char="•"/>
            </a:pPr>
            <a:r>
              <a:rPr lang="en-US" dirty="0"/>
              <a:t>When top hoppers are empty, remove with fork truck and easily clean with compressed air.</a:t>
            </a:r>
          </a:p>
          <a:p>
            <a:pPr marL="285750" indent="-285750">
              <a:buFont typeface="Arial" panose="020B0604020202020204" pitchFamily="34" charset="0"/>
              <a:buChar char="•"/>
            </a:pPr>
            <a:r>
              <a:rPr lang="en-US" dirty="0"/>
              <a:t>Refill hopper and place back on stack</a:t>
            </a:r>
          </a:p>
          <a:p>
            <a:pPr marL="285750" indent="-285750">
              <a:buFont typeface="Arial" panose="020B0604020202020204" pitchFamily="34" charset="0"/>
              <a:buChar char="•"/>
            </a:pPr>
            <a:endParaRPr lang="en-US" dirty="0"/>
          </a:p>
        </p:txBody>
      </p:sp>
      <p:sp>
        <p:nvSpPr>
          <p:cNvPr id="5" name="TextBox 4"/>
          <p:cNvSpPr txBox="1"/>
          <p:nvPr/>
        </p:nvSpPr>
        <p:spPr>
          <a:xfrm>
            <a:off x="6259483" y="1846400"/>
            <a:ext cx="5137266" cy="2462213"/>
          </a:xfrm>
          <a:prstGeom prst="rect">
            <a:avLst/>
          </a:prstGeom>
          <a:noFill/>
        </p:spPr>
        <p:txBody>
          <a:bodyPr wrap="square" rtlCol="0">
            <a:spAutoFit/>
          </a:bodyPr>
          <a:lstStyle/>
          <a:p>
            <a:r>
              <a:rPr lang="en-US" sz="2800" dirty="0"/>
              <a:t>Use DW Hoppers:</a:t>
            </a:r>
          </a:p>
          <a:p>
            <a:pPr marL="285750" indent="-285750">
              <a:buFont typeface="Arial" panose="020B0604020202020204" pitchFamily="34" charset="0"/>
              <a:buChar char="•"/>
            </a:pPr>
            <a:r>
              <a:rPr lang="en-US" dirty="0"/>
              <a:t>Beside machine for material feeding</a:t>
            </a:r>
          </a:p>
          <a:p>
            <a:pPr marL="285750" indent="-285750">
              <a:buFont typeface="Arial" panose="020B0604020202020204" pitchFamily="34" charset="0"/>
              <a:buChar char="•"/>
            </a:pPr>
            <a:r>
              <a:rPr lang="en-US" dirty="0"/>
              <a:t>General storage and space saving</a:t>
            </a:r>
          </a:p>
          <a:p>
            <a:pPr marL="285750" indent="-285750">
              <a:buFont typeface="Arial" panose="020B0604020202020204" pitchFamily="34" charset="0"/>
              <a:buChar char="•"/>
            </a:pPr>
            <a:r>
              <a:rPr lang="en-US" dirty="0"/>
              <a:t>During color changeovers or material change</a:t>
            </a:r>
          </a:p>
          <a:p>
            <a:pPr marL="285750" indent="-285750">
              <a:buFont typeface="Arial" panose="020B0604020202020204" pitchFamily="34" charset="0"/>
              <a:buChar char="•"/>
            </a:pPr>
            <a:r>
              <a:rPr lang="en-US" dirty="0"/>
              <a:t>In grinder rooms to store excess regrind</a:t>
            </a:r>
          </a:p>
          <a:p>
            <a:pPr marL="285750" indent="-285750">
              <a:buFont typeface="Arial" panose="020B0604020202020204" pitchFamily="34" charset="0"/>
              <a:buChar char="•"/>
            </a:pPr>
            <a:r>
              <a:rPr lang="en-US" dirty="0"/>
              <a:t>Rework or custom blends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p:cNvSpPr txBox="1"/>
          <p:nvPr/>
        </p:nvSpPr>
        <p:spPr>
          <a:xfrm>
            <a:off x="714895" y="1831486"/>
            <a:ext cx="4530437" cy="523220"/>
          </a:xfrm>
          <a:prstGeom prst="rect">
            <a:avLst/>
          </a:prstGeom>
          <a:noFill/>
        </p:spPr>
        <p:txBody>
          <a:bodyPr wrap="square" rtlCol="0">
            <a:spAutoFit/>
          </a:bodyPr>
          <a:lstStyle/>
          <a:p>
            <a:r>
              <a:rPr lang="en-US" sz="2800" dirty="0"/>
              <a:t>Installation and utilization:</a:t>
            </a:r>
          </a:p>
        </p:txBody>
      </p:sp>
    </p:spTree>
    <p:extLst>
      <p:ext uri="{BB962C8B-B14F-4D97-AF65-F5344CB8AC3E}">
        <p14:creationId xmlns:p14="http://schemas.microsoft.com/office/powerpoint/2010/main" val="227200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a:t>Real World Applications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4569" y="3907970"/>
            <a:ext cx="2542489" cy="2529840"/>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4905" y="141514"/>
            <a:ext cx="2863552" cy="9808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856" y="4178665"/>
            <a:ext cx="2582908" cy="23226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6006" y="2721251"/>
            <a:ext cx="6612696" cy="3716559"/>
          </a:xfrm>
          <a:prstGeom prst="rect">
            <a:avLst/>
          </a:prstGeom>
        </p:spPr>
      </p:pic>
      <p:sp>
        <p:nvSpPr>
          <p:cNvPr id="8" name="TextBox 7"/>
          <p:cNvSpPr txBox="1"/>
          <p:nvPr/>
        </p:nvSpPr>
        <p:spPr>
          <a:xfrm>
            <a:off x="3124200" y="1754988"/>
            <a:ext cx="6076604" cy="923330"/>
          </a:xfrm>
          <a:prstGeom prst="rect">
            <a:avLst/>
          </a:prstGeom>
          <a:noFill/>
        </p:spPr>
        <p:txBody>
          <a:bodyPr wrap="square" rtlCol="0">
            <a:spAutoFit/>
          </a:bodyPr>
          <a:lstStyle/>
          <a:p>
            <a:r>
              <a:rPr lang="en-US" dirty="0"/>
              <a:t>An employee empties a cardboard Gaylord and uses tipper to load hopper. Color coded base allows for easy material identification</a:t>
            </a:r>
          </a:p>
        </p:txBody>
      </p:sp>
      <p:sp>
        <p:nvSpPr>
          <p:cNvPr id="9" name="TextBox 8"/>
          <p:cNvSpPr txBox="1"/>
          <p:nvPr/>
        </p:nvSpPr>
        <p:spPr>
          <a:xfrm>
            <a:off x="375081" y="3485447"/>
            <a:ext cx="2452255" cy="646331"/>
          </a:xfrm>
          <a:prstGeom prst="rect">
            <a:avLst/>
          </a:prstGeom>
          <a:noFill/>
        </p:spPr>
        <p:txBody>
          <a:bodyPr wrap="square" rtlCol="0">
            <a:spAutoFit/>
          </a:bodyPr>
          <a:lstStyle/>
          <a:p>
            <a:r>
              <a:rPr lang="en-US" dirty="0"/>
              <a:t>Clean and organized material storage</a:t>
            </a:r>
          </a:p>
        </p:txBody>
      </p:sp>
      <p:sp>
        <p:nvSpPr>
          <p:cNvPr id="10" name="TextBox 9"/>
          <p:cNvSpPr txBox="1"/>
          <p:nvPr/>
        </p:nvSpPr>
        <p:spPr>
          <a:xfrm>
            <a:off x="9680697" y="3162281"/>
            <a:ext cx="2422229" cy="646331"/>
          </a:xfrm>
          <a:prstGeom prst="rect">
            <a:avLst/>
          </a:prstGeom>
          <a:noFill/>
        </p:spPr>
        <p:txBody>
          <a:bodyPr wrap="square" rtlCol="0">
            <a:spAutoFit/>
          </a:bodyPr>
          <a:lstStyle/>
          <a:p>
            <a:r>
              <a:rPr lang="en-US" dirty="0"/>
              <a:t>A hopper being prepared to be loaded. </a:t>
            </a:r>
          </a:p>
        </p:txBody>
      </p:sp>
    </p:spTree>
    <p:extLst>
      <p:ext uri="{BB962C8B-B14F-4D97-AF65-F5344CB8AC3E}">
        <p14:creationId xmlns:p14="http://schemas.microsoft.com/office/powerpoint/2010/main" val="1931521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58" y="453621"/>
            <a:ext cx="10515600" cy="1372004"/>
          </a:xfrm>
        </p:spPr>
        <p:txBody>
          <a:bodyPr>
            <a:normAutofit/>
          </a:bodyPr>
          <a:lstStyle/>
          <a:p>
            <a:pPr algn="ctr"/>
            <a:r>
              <a:rPr lang="en-US" sz="7200" b="1" u="sng" dirty="0"/>
              <a:t>SPECIFICATIONS</a:t>
            </a:r>
          </a:p>
        </p:txBody>
      </p:sp>
      <p:sp>
        <p:nvSpPr>
          <p:cNvPr id="3" name="Content Placeholder 2"/>
          <p:cNvSpPr>
            <a:spLocks noGrp="1"/>
          </p:cNvSpPr>
          <p:nvPr>
            <p:ph idx="1"/>
          </p:nvPr>
        </p:nvSpPr>
        <p:spPr>
          <a:xfrm>
            <a:off x="7454218" y="2071153"/>
            <a:ext cx="3409604" cy="635322"/>
          </a:xfrm>
        </p:spPr>
        <p:txBody>
          <a:bodyPr/>
          <a:lstStyle/>
          <a:p>
            <a:pPr marL="0" indent="0">
              <a:buNone/>
            </a:pPr>
            <a:r>
              <a:rPr lang="en-US" dirty="0"/>
              <a:t>Hopper Base Colors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905" y="141514"/>
            <a:ext cx="2863552" cy="980849"/>
          </a:xfrm>
          <a:prstGeom prst="rect">
            <a:avLst/>
          </a:prstGeom>
        </p:spPr>
      </p:pic>
      <p:pic>
        <p:nvPicPr>
          <p:cNvPr id="5" name="Picture 4"/>
          <p:cNvPicPr>
            <a:picLocks noChangeAspect="1"/>
          </p:cNvPicPr>
          <p:nvPr/>
        </p:nvPicPr>
        <p:blipFill>
          <a:blip r:embed="rId3"/>
          <a:stretch>
            <a:fillRect/>
          </a:stretch>
        </p:blipFill>
        <p:spPr>
          <a:xfrm>
            <a:off x="838200" y="1925378"/>
            <a:ext cx="5840903" cy="3912011"/>
          </a:xfrm>
          <a:prstGeom prst="rect">
            <a:avLst/>
          </a:prstGeom>
        </p:spPr>
      </p:pic>
      <p:pic>
        <p:nvPicPr>
          <p:cNvPr id="6" name="Picture 5"/>
          <p:cNvPicPr>
            <a:picLocks noChangeAspect="1"/>
          </p:cNvPicPr>
          <p:nvPr/>
        </p:nvPicPr>
        <p:blipFill>
          <a:blip r:embed="rId4"/>
          <a:stretch>
            <a:fillRect/>
          </a:stretch>
        </p:blipFill>
        <p:spPr>
          <a:xfrm>
            <a:off x="7346626" y="2773054"/>
            <a:ext cx="3624789" cy="2964582"/>
          </a:xfrm>
          <a:prstGeom prst="rect">
            <a:avLst/>
          </a:prstGeom>
        </p:spPr>
      </p:pic>
    </p:spTree>
    <p:extLst>
      <p:ext uri="{BB962C8B-B14F-4D97-AF65-F5344CB8AC3E}">
        <p14:creationId xmlns:p14="http://schemas.microsoft.com/office/powerpoint/2010/main" val="72824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Example ROI</a:t>
            </a:r>
            <a:endParaRPr lang="en-US" b="1" u="sng" dirty="0"/>
          </a:p>
        </p:txBody>
      </p:sp>
      <p:sp>
        <p:nvSpPr>
          <p:cNvPr id="3" name="Content Placeholder 2"/>
          <p:cNvSpPr>
            <a:spLocks noGrp="1"/>
          </p:cNvSpPr>
          <p:nvPr>
            <p:ph idx="1"/>
          </p:nvPr>
        </p:nvSpPr>
        <p:spPr>
          <a:xfrm>
            <a:off x="838200" y="1825625"/>
            <a:ext cx="10990811" cy="4351338"/>
          </a:xfrm>
        </p:spPr>
        <p:txBody>
          <a:bodyPr/>
          <a:lstStyle/>
          <a:p>
            <a:pPr marL="0" indent="0">
              <a:buNone/>
            </a:pPr>
            <a:r>
              <a:rPr lang="en-US" sz="2400" dirty="0" smtClean="0"/>
              <a:t>Example A:  4 Line Dairy/Water Extrusion Plant Running 1 Resin Type and 2 Colors</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905" y="141514"/>
            <a:ext cx="2863552" cy="980849"/>
          </a:xfrm>
          <a:prstGeom prst="rect">
            <a:avLst/>
          </a:prstGeom>
        </p:spPr>
      </p:pic>
      <p:sp>
        <p:nvSpPr>
          <p:cNvPr id="5" name="TextBox 4"/>
          <p:cNvSpPr txBox="1"/>
          <p:nvPr/>
        </p:nvSpPr>
        <p:spPr>
          <a:xfrm>
            <a:off x="490451" y="2576945"/>
            <a:ext cx="10863349" cy="3139321"/>
          </a:xfrm>
          <a:prstGeom prst="rect">
            <a:avLst/>
          </a:prstGeom>
          <a:noFill/>
        </p:spPr>
        <p:txBody>
          <a:bodyPr wrap="square" rtlCol="0">
            <a:spAutoFit/>
          </a:bodyPr>
          <a:lstStyle/>
          <a:p>
            <a:r>
              <a:rPr lang="en-US" dirty="0" smtClean="0"/>
              <a:t>Plant was experiencing high downtime due to contamination from dust and mislabeled regrind bins from color changes. Downtime was decreased by 5% and First Pass Yield Increased by 6% after hopper installation.</a:t>
            </a:r>
          </a:p>
          <a:p>
            <a:endParaRPr lang="en-US" dirty="0"/>
          </a:p>
          <a:p>
            <a:r>
              <a:rPr lang="en-US" dirty="0" smtClean="0"/>
              <a:t>Plant was able to reduce amount of scrap/waste after hopper installation. At an average of $0.62/</a:t>
            </a:r>
            <a:r>
              <a:rPr lang="en-US" dirty="0" err="1" smtClean="0"/>
              <a:t>lb</a:t>
            </a:r>
            <a:r>
              <a:rPr lang="en-US" dirty="0"/>
              <a:t> </a:t>
            </a:r>
            <a:r>
              <a:rPr lang="en-US" dirty="0" smtClean="0"/>
              <a:t>for HDPE resin, saving just one Gaylord of scrap pays for the price of a single Hopper.</a:t>
            </a:r>
          </a:p>
          <a:p>
            <a:endParaRPr lang="en-US" dirty="0"/>
          </a:p>
          <a:p>
            <a:r>
              <a:rPr lang="en-US" dirty="0" smtClean="0"/>
              <a:t>Plant Operations Manager installed 12 Hoppers and saw ROI in 14 months based on resin/scrap savings alone.</a:t>
            </a:r>
          </a:p>
          <a:p>
            <a:endParaRPr lang="en-US" dirty="0"/>
          </a:p>
          <a:p>
            <a:endParaRPr lang="en-US" dirty="0" smtClean="0"/>
          </a:p>
          <a:p>
            <a:endParaRPr lang="en-US" dirty="0"/>
          </a:p>
          <a:p>
            <a:r>
              <a:rPr lang="en-US" dirty="0" smtClean="0"/>
              <a:t> </a:t>
            </a:r>
          </a:p>
        </p:txBody>
      </p:sp>
    </p:spTree>
    <p:extLst>
      <p:ext uri="{BB962C8B-B14F-4D97-AF65-F5344CB8AC3E}">
        <p14:creationId xmlns:p14="http://schemas.microsoft.com/office/powerpoint/2010/main" val="800513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905" y="141514"/>
            <a:ext cx="2863552" cy="980849"/>
          </a:xfrm>
          <a:prstGeom prst="rect">
            <a:avLst/>
          </a:prstGeom>
        </p:spPr>
      </p:pic>
      <p:sp>
        <p:nvSpPr>
          <p:cNvPr id="3" name="TextBox 2"/>
          <p:cNvSpPr txBox="1"/>
          <p:nvPr/>
        </p:nvSpPr>
        <p:spPr>
          <a:xfrm>
            <a:off x="4380807" y="706864"/>
            <a:ext cx="6541705" cy="830997"/>
          </a:xfrm>
          <a:prstGeom prst="rect">
            <a:avLst/>
          </a:prstGeom>
          <a:noFill/>
        </p:spPr>
        <p:txBody>
          <a:bodyPr wrap="square" rtlCol="0">
            <a:spAutoFit/>
          </a:bodyPr>
          <a:lstStyle/>
          <a:p>
            <a:r>
              <a:rPr lang="en-US" sz="4800" b="1" u="sng" dirty="0" smtClean="0"/>
              <a:t>Example ROI</a:t>
            </a:r>
            <a:endParaRPr lang="en-US" sz="4800" b="1" u="sng" dirty="0"/>
          </a:p>
        </p:txBody>
      </p:sp>
      <p:sp>
        <p:nvSpPr>
          <p:cNvPr id="4" name="TextBox 3"/>
          <p:cNvSpPr txBox="1"/>
          <p:nvPr/>
        </p:nvSpPr>
        <p:spPr>
          <a:xfrm>
            <a:off x="598517" y="1918545"/>
            <a:ext cx="11441876" cy="461665"/>
          </a:xfrm>
          <a:prstGeom prst="rect">
            <a:avLst/>
          </a:prstGeom>
          <a:noFill/>
        </p:spPr>
        <p:txBody>
          <a:bodyPr wrap="square" rtlCol="0">
            <a:spAutoFit/>
          </a:bodyPr>
          <a:lstStyle/>
          <a:p>
            <a:r>
              <a:rPr lang="en-US" sz="2400" dirty="0" smtClean="0"/>
              <a:t>Example B: 12 Line Extrusion Plant Running Multiple Resins types and 4 Colors/Additives</a:t>
            </a:r>
            <a:endParaRPr lang="en-US" sz="2400" dirty="0"/>
          </a:p>
        </p:txBody>
      </p:sp>
      <p:sp>
        <p:nvSpPr>
          <p:cNvPr id="5" name="TextBox 4"/>
          <p:cNvSpPr txBox="1"/>
          <p:nvPr/>
        </p:nvSpPr>
        <p:spPr>
          <a:xfrm>
            <a:off x="598517" y="2743200"/>
            <a:ext cx="10715105" cy="2585323"/>
          </a:xfrm>
          <a:prstGeom prst="rect">
            <a:avLst/>
          </a:prstGeom>
          <a:noFill/>
        </p:spPr>
        <p:txBody>
          <a:bodyPr wrap="square" rtlCol="0">
            <a:spAutoFit/>
          </a:bodyPr>
          <a:lstStyle/>
          <a:p>
            <a:r>
              <a:rPr lang="en-US" dirty="0" smtClean="0"/>
              <a:t>Plant was experiencing high scrap/waste due to poor processes and contamination issues. Due to limited floor space, regrind/rework resin was often scrapped due to not being able to store it and rework back into lines.</a:t>
            </a:r>
          </a:p>
          <a:p>
            <a:endParaRPr lang="en-US" dirty="0"/>
          </a:p>
          <a:p>
            <a:r>
              <a:rPr lang="en-US" dirty="0" smtClean="0"/>
              <a:t>Plant estimates downtime to be decreased by 4%. </a:t>
            </a:r>
          </a:p>
          <a:p>
            <a:endParaRPr lang="en-US" dirty="0"/>
          </a:p>
          <a:p>
            <a:r>
              <a:rPr lang="en-US" dirty="0" smtClean="0"/>
              <a:t>By stacking hoppers 3 high, plant was able to regain valuable floor space and decrease scrap/waste.</a:t>
            </a:r>
          </a:p>
          <a:p>
            <a:endParaRPr lang="en-US" dirty="0"/>
          </a:p>
          <a:p>
            <a:r>
              <a:rPr lang="en-US" dirty="0" smtClean="0"/>
              <a:t>Plant Manager Installed 32 hoppers less than 6 months ago. ROI is projected to </a:t>
            </a:r>
            <a:r>
              <a:rPr lang="en-US" smtClean="0"/>
              <a:t>be 16-18 </a:t>
            </a:r>
            <a:r>
              <a:rPr lang="en-US" dirty="0" smtClean="0"/>
              <a:t>months from purchase if trends continue on current path. </a:t>
            </a:r>
            <a:endParaRPr lang="en-US" dirty="0"/>
          </a:p>
        </p:txBody>
      </p:sp>
    </p:spTree>
    <p:extLst>
      <p:ext uri="{BB962C8B-B14F-4D97-AF65-F5344CB8AC3E}">
        <p14:creationId xmlns:p14="http://schemas.microsoft.com/office/powerpoint/2010/main" val="1544987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Start Saving TIME and MONEY Today!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905" y="141514"/>
            <a:ext cx="2863552" cy="980849"/>
          </a:xfrm>
          <a:prstGeom prst="rect">
            <a:avLst/>
          </a:prstGeom>
        </p:spPr>
      </p:pic>
      <p:sp>
        <p:nvSpPr>
          <p:cNvPr id="4" name="Rectangle 3"/>
          <p:cNvSpPr/>
          <p:nvPr/>
        </p:nvSpPr>
        <p:spPr>
          <a:xfrm>
            <a:off x="3544949" y="6162101"/>
            <a:ext cx="5218480" cy="369332"/>
          </a:xfrm>
          <a:prstGeom prst="rect">
            <a:avLst/>
          </a:prstGeom>
        </p:spPr>
        <p:txBody>
          <a:bodyPr wrap="none">
            <a:spAutoFit/>
          </a:bodyPr>
          <a:lstStyle/>
          <a:p>
            <a:r>
              <a:rPr lang="en-US" dirty="0"/>
              <a:t>Contact: </a:t>
            </a:r>
            <a:r>
              <a:rPr lang="en-US" dirty="0">
                <a:hlinkClick r:id="rId3"/>
              </a:rPr>
              <a:t>dw@dwhoppers.com</a:t>
            </a:r>
            <a:r>
              <a:rPr lang="en-US" dirty="0"/>
              <a:t>  Phone: 859-466-5065 </a:t>
            </a:r>
          </a:p>
        </p:txBody>
      </p:sp>
      <p:sp>
        <p:nvSpPr>
          <p:cNvPr id="6" name="TextBox 5"/>
          <p:cNvSpPr txBox="1"/>
          <p:nvPr/>
        </p:nvSpPr>
        <p:spPr>
          <a:xfrm>
            <a:off x="1172283" y="2255954"/>
            <a:ext cx="8179535" cy="3046988"/>
          </a:xfrm>
          <a:prstGeom prst="rect">
            <a:avLst/>
          </a:prstGeom>
          <a:noFill/>
        </p:spPr>
        <p:txBody>
          <a:bodyPr wrap="square" rtlCol="0">
            <a:spAutoFit/>
          </a:bodyPr>
          <a:lstStyle/>
          <a:p>
            <a:r>
              <a:rPr lang="en-US" sz="2400" dirty="0"/>
              <a:t>We understand that daily challenges our customers face when it comes to material handling. Plant managers love the cost savings and operators love the ease of use and simplistic yet durable design. Our hoppers were designed with YOU, the customer, in mind. Let us help you start saving time and money today.</a:t>
            </a:r>
          </a:p>
          <a:p>
            <a:endParaRPr lang="en-US" sz="2400" dirty="0"/>
          </a:p>
          <a:p>
            <a:endParaRPr lang="en-US" sz="2400" dirty="0"/>
          </a:p>
        </p:txBody>
      </p:sp>
    </p:spTree>
    <p:extLst>
      <p:ext uri="{BB962C8B-B14F-4D97-AF65-F5344CB8AC3E}">
        <p14:creationId xmlns:p14="http://schemas.microsoft.com/office/powerpoint/2010/main" val="2532614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5594</TotalTime>
  <Words>846</Words>
  <Application>Microsoft Office PowerPoint</Application>
  <PresentationFormat>Widescreen</PresentationFormat>
  <Paragraphs>85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DW Hoppers Keep it Clean-Keep it Simple</vt:lpstr>
      <vt:lpstr>About Our Product</vt:lpstr>
      <vt:lpstr>PowerPoint Presentation</vt:lpstr>
      <vt:lpstr>PowerPoint Presentation</vt:lpstr>
      <vt:lpstr>Real World Applications</vt:lpstr>
      <vt:lpstr>SPECIFICATIONS</vt:lpstr>
      <vt:lpstr>Example ROI</vt:lpstr>
      <vt:lpstr>PowerPoint Presentation</vt:lpstr>
      <vt:lpstr>Start Saving TIME and MONEY Today!</vt:lpstr>
    </vt:vector>
  </TitlesOfParts>
  <Company>Consolidated Container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Reevie (Thomasville)</dc:creator>
  <cp:lastModifiedBy>Daniel Reevie (Thomasville)</cp:lastModifiedBy>
  <cp:revision>33</cp:revision>
  <dcterms:created xsi:type="dcterms:W3CDTF">2018-04-19T00:37:01Z</dcterms:created>
  <dcterms:modified xsi:type="dcterms:W3CDTF">2018-05-21T02:53:37Z</dcterms:modified>
</cp:coreProperties>
</file>